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66" r:id="rId4"/>
    <p:sldId id="258" r:id="rId5"/>
    <p:sldId id="533" r:id="rId6"/>
    <p:sldId id="531" r:id="rId7"/>
    <p:sldId id="267" r:id="rId8"/>
    <p:sldId id="268" r:id="rId9"/>
    <p:sldId id="272" r:id="rId10"/>
    <p:sldId id="524" r:id="rId11"/>
    <p:sldId id="527" r:id="rId12"/>
    <p:sldId id="289" r:id="rId13"/>
    <p:sldId id="523" r:id="rId14"/>
    <p:sldId id="537" r:id="rId15"/>
    <p:sldId id="535" r:id="rId16"/>
    <p:sldId id="538" r:id="rId17"/>
    <p:sldId id="530" r:id="rId18"/>
    <p:sldId id="269" r:id="rId19"/>
    <p:sldId id="270" r:id="rId20"/>
  </p:sldIdLst>
  <p:sldSz cx="9144000" cy="6858000" type="screen4x3"/>
  <p:notesSz cx="6858000" cy="9144000"/>
  <p:embeddedFontLst>
    <p:embeddedFont>
      <p:font typeface="Cambria Math" panose="02040503050406030204" pitchFamily="18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gCuaoS/ao6GLJNkk1J/HieLCYV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1"/>
    <p:restoredTop sz="94694"/>
  </p:normalViewPr>
  <p:slideViewPr>
    <p:cSldViewPr snapToGrid="0">
      <p:cViewPr varScale="1">
        <p:scale>
          <a:sx n="121" d="100"/>
          <a:sy n="121" d="100"/>
        </p:scale>
        <p:origin x="208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43" Type="http://customschemas.google.com/relationships/presentationmetadata" Target="metadata"/></Relationships>
</file>

<file path=ppt/media/image1.png>
</file>

<file path=ppt/media/image10.png>
</file>

<file path=ppt/media/image107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6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Diverse students. Some with bio-backgrounds; some without. Some with CS background; some with very limited. Two separate courses combined because of a substantial shared curriculum.</a:t>
            </a:r>
            <a:endParaRPr/>
          </a:p>
        </p:txBody>
      </p:sp>
      <p:sp>
        <p:nvSpPr>
          <p:cNvPr id="94" name="Google Shape;9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5802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639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1004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doesn’t a filter help with measurement noise? Verify transfer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3608CA-DBCA-4E8F-8DAB-6E1AFAF19782}" type="slidenum">
              <a:rPr lang="en-US" altLang="x-none" smtClean="0"/>
              <a:pPr>
                <a:defRPr/>
              </a:pPr>
              <a:t>13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64546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5"/>
          <p:cNvSpPr/>
          <p:nvPr/>
        </p:nvSpPr>
        <p:spPr>
          <a:xfrm>
            <a:off x="228600" y="254000"/>
            <a:ext cx="8686800" cy="6418263"/>
          </a:xfrm>
          <a:prstGeom prst="rect">
            <a:avLst/>
          </a:prstGeom>
          <a:noFill/>
          <a:ln w="222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5"/>
          <p:cNvSpPr/>
          <p:nvPr/>
        </p:nvSpPr>
        <p:spPr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35" descr="UW.Wordmark_ctr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5"/>
          <p:cNvSpPr/>
          <p:nvPr/>
        </p:nvSpPr>
        <p:spPr>
          <a:xfrm rot="10800000" flipH="1">
            <a:off x="8167688" y="6348413"/>
            <a:ext cx="585787" cy="396875"/>
          </a:xfrm>
          <a:prstGeom prst="trapezoid">
            <a:avLst>
              <a:gd name="adj" fmla="val 25000"/>
            </a:avLst>
          </a:prstGeom>
          <a:solidFill>
            <a:srgbClr val="3B18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5" descr="UW_W-Logo_RGB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5"/>
          <p:cNvSpPr txBox="1">
            <a:spLocks noGrp="1"/>
          </p:cNvSpPr>
          <p:nvPr>
            <p:ph type="ctrTitle"/>
          </p:nvPr>
        </p:nvSpPr>
        <p:spPr>
          <a:xfrm>
            <a:off x="685800" y="175260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subTitle" idx="1"/>
          </p:nvPr>
        </p:nvSpPr>
        <p:spPr>
          <a:xfrm>
            <a:off x="1371600" y="35083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dt" idx="10"/>
          </p:nvPr>
        </p:nvSpPr>
        <p:spPr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35"/>
          <p:cNvSpPr txBox="1">
            <a:spLocks noGrp="1"/>
          </p:cNvSpPr>
          <p:nvPr>
            <p:ph type="ftr" idx="11"/>
          </p:nvPr>
        </p:nvSpPr>
        <p:spPr>
          <a:xfrm>
            <a:off x="3114675" y="59436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5"/>
          <p:cNvSpPr txBox="1">
            <a:spLocks noGrp="1"/>
          </p:cNvSpPr>
          <p:nvPr>
            <p:ph type="sldNum" idx="12"/>
          </p:nvPr>
        </p:nvSpPr>
        <p:spPr>
          <a:xfrm>
            <a:off x="7534275" y="5943600"/>
            <a:ext cx="4667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6"/>
          <p:cNvSpPr/>
          <p:nvPr/>
        </p:nvSpPr>
        <p:spPr>
          <a:xfrm>
            <a:off x="447675" y="152400"/>
            <a:ext cx="3314700" cy="21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36" descr="UW.Wordmark_ctr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" name="Google Shape;33;p36"/>
          <p:cNvGrpSpPr/>
          <p:nvPr/>
        </p:nvGrpSpPr>
        <p:grpSpPr>
          <a:xfrm>
            <a:off x="8167688" y="6348413"/>
            <a:ext cx="595312" cy="400050"/>
            <a:chOff x="8045450" y="6222997"/>
            <a:chExt cx="745067" cy="500464"/>
          </a:xfrm>
        </p:grpSpPr>
        <p:sp>
          <p:nvSpPr>
            <p:cNvPr id="34" name="Google Shape;34;p36"/>
            <p:cNvSpPr/>
            <p:nvPr/>
          </p:nvSpPr>
          <p:spPr>
            <a:xfrm rot="10800000" flipH="1">
              <a:off x="8045450" y="6222997"/>
              <a:ext cx="733146" cy="494505"/>
            </a:xfrm>
            <a:prstGeom prst="trapezoid">
              <a:avLst>
                <a:gd name="adj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5" name="Google Shape;35;p36" descr="UW_W-Logo_RGB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47567" y="6223002"/>
              <a:ext cx="742950" cy="50045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" name="Google Shape;36;p36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36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36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6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7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37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7"/>
          <p:cNvSpPr txBox="1">
            <a:spLocks noGrp="1"/>
          </p:cNvSpPr>
          <p:nvPr>
            <p:ph type="sldNum" idx="12"/>
          </p:nvPr>
        </p:nvSpPr>
        <p:spPr>
          <a:xfrm>
            <a:off x="7564582" y="6324600"/>
            <a:ext cx="5126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9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39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9"/>
          <p:cNvSpPr txBox="1">
            <a:spLocks noGrp="1"/>
          </p:cNvSpPr>
          <p:nvPr>
            <p:ph type="sldNum" idx="12"/>
          </p:nvPr>
        </p:nvSpPr>
        <p:spPr>
          <a:xfrm>
            <a:off x="7655266" y="6264275"/>
            <a:ext cx="4981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1"/>
          <p:cNvSpPr txBox="1">
            <a:spLocks noGrp="1"/>
          </p:cNvSpPr>
          <p:nvPr>
            <p:ph type="title"/>
          </p:nvPr>
        </p:nvSpPr>
        <p:spPr>
          <a:xfrm>
            <a:off x="457200" y="3048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41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41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sldNum" idx="12"/>
          </p:nvPr>
        </p:nvSpPr>
        <p:spPr>
          <a:xfrm>
            <a:off x="6172200" y="6264275"/>
            <a:ext cx="1905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3008313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42"/>
          <p:cNvSpPr txBox="1">
            <a:spLocks noGrp="1"/>
          </p:cNvSpPr>
          <p:nvPr>
            <p:ph type="body" idx="1"/>
          </p:nvPr>
        </p:nvSpPr>
        <p:spPr>
          <a:xfrm>
            <a:off x="3575050" y="533401"/>
            <a:ext cx="5111750" cy="54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2"/>
          </p:nvPr>
        </p:nvSpPr>
        <p:spPr>
          <a:xfrm>
            <a:off x="457200" y="1676400"/>
            <a:ext cx="3008313" cy="426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42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42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2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>
            <a:spLocks noGrp="1"/>
          </p:cNvSpPr>
          <p:nvPr>
            <p:ph type="title"/>
          </p:nvPr>
        </p:nvSpPr>
        <p:spPr>
          <a:xfrm>
            <a:off x="1792288" y="46482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4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39592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43"/>
          <p:cNvSpPr txBox="1">
            <a:spLocks noGrp="1"/>
          </p:cNvSpPr>
          <p:nvPr>
            <p:ph type="body" idx="1"/>
          </p:nvPr>
        </p:nvSpPr>
        <p:spPr>
          <a:xfrm>
            <a:off x="1792288" y="5214938"/>
            <a:ext cx="5486400" cy="728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43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43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3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4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44"/>
          <p:cNvSpPr txBox="1">
            <a:spLocks noGrp="1"/>
          </p:cNvSpPr>
          <p:nvPr>
            <p:ph type="body" idx="1"/>
          </p:nvPr>
        </p:nvSpPr>
        <p:spPr>
          <a:xfrm rot="5400000">
            <a:off x="2286000" y="-457200"/>
            <a:ext cx="45720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44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44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4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5"/>
          <p:cNvSpPr txBox="1">
            <a:spLocks noGrp="1"/>
          </p:cNvSpPr>
          <p:nvPr>
            <p:ph type="title"/>
          </p:nvPr>
        </p:nvSpPr>
        <p:spPr>
          <a:xfrm rot="5400000">
            <a:off x="4953000" y="2209801"/>
            <a:ext cx="54102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45"/>
          <p:cNvSpPr txBox="1">
            <a:spLocks noGrp="1"/>
          </p:cNvSpPr>
          <p:nvPr>
            <p:ph type="body" idx="1"/>
          </p:nvPr>
        </p:nvSpPr>
        <p:spPr>
          <a:xfrm rot="5400000">
            <a:off x="762000" y="228601"/>
            <a:ext cx="5410201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45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45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5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4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" name="Google Shape;11;p34"/>
          <p:cNvGrpSpPr/>
          <p:nvPr/>
        </p:nvGrpSpPr>
        <p:grpSpPr>
          <a:xfrm>
            <a:off x="8167688" y="6348413"/>
            <a:ext cx="595312" cy="400050"/>
            <a:chOff x="8045450" y="6222997"/>
            <a:chExt cx="745067" cy="500464"/>
          </a:xfrm>
        </p:grpSpPr>
        <p:sp>
          <p:nvSpPr>
            <p:cNvPr id="12" name="Google Shape;12;p34"/>
            <p:cNvSpPr/>
            <p:nvPr/>
          </p:nvSpPr>
          <p:spPr>
            <a:xfrm rot="10800000" flipH="1">
              <a:off x="8045450" y="6222997"/>
              <a:ext cx="733146" cy="494505"/>
            </a:xfrm>
            <a:prstGeom prst="trapezoid">
              <a:avLst>
                <a:gd name="adj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" name="Google Shape;13;p34" descr="UW_W-Logo_RGB.png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8047567" y="6223002"/>
              <a:ext cx="742950" cy="50045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" name="Google Shape;14;p34"/>
          <p:cNvSpPr/>
          <p:nvPr/>
        </p:nvSpPr>
        <p:spPr>
          <a:xfrm>
            <a:off x="228600" y="254000"/>
            <a:ext cx="8686800" cy="6418263"/>
          </a:xfrm>
          <a:prstGeom prst="rect">
            <a:avLst/>
          </a:prstGeom>
          <a:noFill/>
          <a:ln w="22225" cap="flat" cmpd="sng">
            <a:solidFill>
              <a:srgbClr val="3B18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34" descr="UW.Wordmark_ctr.jp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4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4"/>
          <p:cNvSpPr txBox="1">
            <a:spLocks noGrp="1"/>
          </p:cNvSpPr>
          <p:nvPr>
            <p:ph type="sldNum" idx="12"/>
          </p:nvPr>
        </p:nvSpPr>
        <p:spPr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7.png"/><Relationship Id="rId11" Type="http://schemas.openxmlformats.org/officeDocument/2006/relationships/image" Target="../media/image20.png"/><Relationship Id="rId10" Type="http://schemas.openxmlformats.org/officeDocument/2006/relationships/image" Target="../media/image19.png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user/JJAbbottatUtah/videos" TargetMode="External"/><Relationship Id="rId3" Type="http://schemas.openxmlformats.org/officeDocument/2006/relationships/hyperlink" Target="https://www.halvorsen.blog/documents/programming/python/resources/Python%20for%20Science%20and%20Engineering.pdf" TargetMode="External"/><Relationship Id="rId7" Type="http://schemas.openxmlformats.org/officeDocument/2006/relationships/hyperlink" Target="https://www.amazon.com/Linear-System-Electrical-Computer-Engineering/dp/0195117778/ref=sr_1_3?crid=RXGI3LE8OBWS&amp;keywords=linear+systems+theory+and+design+%2B+chen&amp;qid=1642430455&amp;sprefix=linear+systems+theory+and+design+%2B+chen%2Caps%2C114&amp;sr=8-3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m/Modern-Control-Engineering-Katsuhiko-Ogata/dp/0136156738/ref=sr_1_3?crid=1HKJQN7LTV0E4&amp;keywords=control+engineering+%2B+ogata&amp;qid=1642430704&amp;sprefix=control+engineering+%2B+ogata%2Caps%2C119&amp;sr=8-3" TargetMode="External"/><Relationship Id="rId11" Type="http://schemas.openxmlformats.org/officeDocument/2006/relationships/hyperlink" Target="http://www.csd.elo.utfsm.cl/index.html" TargetMode="External"/><Relationship Id="rId5" Type="http://schemas.openxmlformats.org/officeDocument/2006/relationships/hyperlink" Target="https://www.halvorsen.blog/documents/programming/python/resources/Python%20for%20Control%20Engineering.pdf" TargetMode="External"/><Relationship Id="rId10" Type="http://schemas.openxmlformats.org/officeDocument/2006/relationships/hyperlink" Target="https://04.phf-site.com/2018/03/control-bootcamp-by-steve-l-brunton.html" TargetMode="External"/><Relationship Id="rId4" Type="http://schemas.openxmlformats.org/officeDocument/2006/relationships/hyperlink" Target="https://jakevdp.github.io/PythonDataScienceHandbook/" TargetMode="External"/><Relationship Id="rId9" Type="http://schemas.openxmlformats.org/officeDocument/2006/relationships/hyperlink" Target="https://www.youtube.com/playlist?list=PLdb-TcK6Aqj1Kg6pV3zlrpUnPIRwG2_Ox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tellurium.analogmachine.org/" TargetMode="External"/><Relationship Id="rId7" Type="http://schemas.openxmlformats.org/officeDocument/2006/relationships/hyperlink" Target="https://controlsbml.readthedocs.io/en/latest/index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ython-control.readthedocs.io/en/0.9.3/" TargetMode="External"/><Relationship Id="rId5" Type="http://schemas.openxmlformats.org/officeDocument/2006/relationships/hyperlink" Target="https://www.ebi.ac.uk/biomodels/" TargetMode="External"/><Relationship Id="rId4" Type="http://schemas.openxmlformats.org/officeDocument/2006/relationships/hyperlink" Target="https://github.com/sys-bio/tellurium#installation-instruction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q0imsn84ShAe9PBOFnoIr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D_O4kI0uIyYE5mu0bzP6wmEVm24TEOd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notebooks/intro.ipynb?utm_source=scs-index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 txBox="1">
            <a:spLocks noGrp="1"/>
          </p:cNvSpPr>
          <p:nvPr>
            <p:ph type="ctrTitle"/>
          </p:nvPr>
        </p:nvSpPr>
        <p:spPr>
          <a:xfrm>
            <a:off x="381000" y="517216"/>
            <a:ext cx="8458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BIOEN 438 / BIOEN 538 </a:t>
            </a:r>
            <a:br>
              <a:rPr lang="en-US" sz="3200" b="1" dirty="0"/>
            </a:br>
            <a:r>
              <a:rPr lang="en-US" sz="3200" b="1" i="1" dirty="0"/>
              <a:t>Biomedical Control Systems Engineering</a:t>
            </a:r>
            <a:br>
              <a:rPr lang="en-US" sz="3200" b="1" dirty="0"/>
            </a:br>
            <a:r>
              <a:rPr lang="en-US" sz="3200" b="1" dirty="0"/>
              <a:t>Lecture 1: </a:t>
            </a:r>
            <a:r>
              <a:rPr lang="en-US" sz="3200" b="1" u="sng" dirty="0"/>
              <a:t>Course Introduction</a:t>
            </a:r>
            <a:br>
              <a:rPr lang="en-US" b="1" dirty="0"/>
            </a:br>
            <a:br>
              <a:rPr lang="en-US" b="1" dirty="0"/>
            </a:br>
            <a:endParaRPr i="1" dirty="0"/>
          </a:p>
        </p:txBody>
      </p:sp>
      <p:sp>
        <p:nvSpPr>
          <p:cNvPr id="97" name="Google Shape;97;p1"/>
          <p:cNvSpPr txBox="1">
            <a:spLocks noGrp="1"/>
          </p:cNvSpPr>
          <p:nvPr>
            <p:ph type="subTitle" idx="1"/>
          </p:nvPr>
        </p:nvSpPr>
        <p:spPr>
          <a:xfrm>
            <a:off x="381000" y="3611071"/>
            <a:ext cx="8382000" cy="2239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</a:pPr>
            <a:r>
              <a:rPr lang="en-US" dirty="0"/>
              <a:t>Joseph L. Hellerstein (Part 1)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</a:pPr>
            <a:r>
              <a:rPr lang="en-US" dirty="0"/>
              <a:t>Herbert M Sauro (Part 2)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</a:pPr>
            <a:r>
              <a:rPr lang="en-US" dirty="0"/>
              <a:t>January 5, 2026</a:t>
            </a:r>
            <a:endParaRPr dirty="0"/>
          </a:p>
          <a:p>
            <a:pPr marL="0" lvl="0" indent="0" algn="ctr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lang="en-US" sz="2800" dirty="0"/>
              <a:t>Department of </a:t>
            </a:r>
            <a:r>
              <a:rPr lang="en-US" sz="2800" dirty="0" err="1"/>
              <a:t>BioEngineering</a:t>
            </a:r>
            <a:endParaRPr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26C88-9C49-EB1B-EE93-6861D5C9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Signals &amp;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7F2ADB-E2AE-ABC1-9D5A-955C810C1D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Signal</a:t>
            </a:r>
          </a:p>
          <a:p>
            <a:pPr lvl="1"/>
            <a:r>
              <a:rPr lang="en-US" dirty="0"/>
              <a:t>a time series</a:t>
            </a:r>
          </a:p>
          <a:p>
            <a:pPr marL="508000" lvl="1" indent="0">
              <a:buNone/>
            </a:pPr>
            <a:endParaRPr lang="en-US" b="0" dirty="0"/>
          </a:p>
          <a:p>
            <a:r>
              <a:rPr lang="en-US" dirty="0"/>
              <a:t>System</a:t>
            </a:r>
          </a:p>
          <a:p>
            <a:pPr lvl="1"/>
            <a:r>
              <a:rPr lang="en-US" dirty="0"/>
              <a:t>Transforms one signal(s) into another signal(s)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E74924-D723-C629-6A0A-0BD73CB53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ABAB0D5C-5520-2511-29F0-252F1D6F57E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2421549"/>
                  </p:ext>
                </p:extLst>
              </p:nvPr>
            </p:nvGraphicFramePr>
            <p:xfrm>
              <a:off x="1114099" y="419494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ABAB0D5C-5520-2511-29F0-252F1D6F57E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2421549"/>
                  </p:ext>
                </p:extLst>
              </p:nvPr>
            </p:nvGraphicFramePr>
            <p:xfrm>
              <a:off x="1114099" y="419494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041" t="-3448" r="-104082" b="-4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2041" t="-3448" r="-4082" b="-4103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5">
                <a:extLst>
                  <a:ext uri="{FF2B5EF4-FFF2-40B4-BE49-F238E27FC236}">
                    <a16:creationId xmlns:a16="http://schemas.microsoft.com/office/drawing/2014/main" id="{109E7B77-C11D-256C-4E73-010AFA80D5C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243076"/>
                  </p:ext>
                </p:extLst>
              </p:nvPr>
            </p:nvGraphicFramePr>
            <p:xfrm>
              <a:off x="6222121" y="4126189"/>
              <a:ext cx="1229710" cy="199170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508349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b="0" dirty="0"/>
                            <a:t>y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oMath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5">
                <a:extLst>
                  <a:ext uri="{FF2B5EF4-FFF2-40B4-BE49-F238E27FC236}">
                    <a16:creationId xmlns:a16="http://schemas.microsoft.com/office/drawing/2014/main" id="{109E7B77-C11D-256C-4E73-010AFA80D5C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243076"/>
                  </p:ext>
                </p:extLst>
              </p:nvPr>
            </p:nvGraphicFramePr>
            <p:xfrm>
              <a:off x="6222121" y="4126189"/>
              <a:ext cx="1229710" cy="199170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50834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r="-104082" b="-29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000" r="-4082" b="-29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57B2A04B-E80A-7D73-95CA-644A1AEDB3D0}"/>
              </a:ext>
            </a:extLst>
          </p:cNvPr>
          <p:cNvSpPr>
            <a:spLocks noChangeAspect="1"/>
          </p:cNvSpPr>
          <p:nvPr/>
        </p:nvSpPr>
        <p:spPr>
          <a:xfrm>
            <a:off x="2854969" y="4804569"/>
            <a:ext cx="2831128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CBD4563-A161-2F03-6AB9-6B54B713AC87}"/>
                  </a:ext>
                </a:extLst>
              </p:cNvPr>
              <p:cNvSpPr txBox="1"/>
              <p:nvPr/>
            </p:nvSpPr>
            <p:spPr>
              <a:xfrm>
                <a:off x="2982353" y="4968155"/>
                <a:ext cx="2556597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CBD4563-A161-2F03-6AB9-6B54B713AC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2353" y="4968155"/>
                <a:ext cx="2556597" cy="307777"/>
              </a:xfrm>
              <a:prstGeom prst="rect">
                <a:avLst/>
              </a:prstGeom>
              <a:blipFill>
                <a:blip r:embed="rId5"/>
                <a:stretch>
                  <a:fillRect l="-1478" r="-2463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E485F07-FF62-0BD1-1B94-B1513A3C6A38}"/>
              </a:ext>
            </a:extLst>
          </p:cNvPr>
          <p:cNvCxnSpPr>
            <a:cxnSpLocks/>
          </p:cNvCxnSpPr>
          <p:nvPr/>
        </p:nvCxnSpPr>
        <p:spPr>
          <a:xfrm>
            <a:off x="2343809" y="5116802"/>
            <a:ext cx="511160" cy="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3F2885B-3C49-BD11-A23F-5542ED6239E8}"/>
              </a:ext>
            </a:extLst>
          </p:cNvPr>
          <p:cNvCxnSpPr>
            <a:cxnSpLocks/>
          </p:cNvCxnSpPr>
          <p:nvPr/>
        </p:nvCxnSpPr>
        <p:spPr>
          <a:xfrm flipV="1">
            <a:off x="5686097" y="5119210"/>
            <a:ext cx="536024" cy="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8" name="Table 5">
                <a:extLst>
                  <a:ext uri="{FF2B5EF4-FFF2-40B4-BE49-F238E27FC236}">
                    <a16:creationId xmlns:a16="http://schemas.microsoft.com/office/drawing/2014/main" id="{7E0EA260-4F78-8D68-0246-942B78816D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3385819"/>
                  </p:ext>
                </p:extLst>
              </p:nvPr>
            </p:nvGraphicFramePr>
            <p:xfrm>
              <a:off x="4598268" y="130986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8" name="Table 5">
                <a:extLst>
                  <a:ext uri="{FF2B5EF4-FFF2-40B4-BE49-F238E27FC236}">
                    <a16:creationId xmlns:a16="http://schemas.microsoft.com/office/drawing/2014/main" id="{7E0EA260-4F78-8D68-0246-942B78816D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3385819"/>
                  </p:ext>
                </p:extLst>
              </p:nvPr>
            </p:nvGraphicFramePr>
            <p:xfrm>
              <a:off x="4598268" y="130986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2041" t="-3448" r="-104082" b="-4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04167" t="-3448" r="-6250" b="-4103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14519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5BA1D-12E3-9671-40BD-272D4239A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Loop System (OLS)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CC6A7-FBA2-5CF9-85EF-13D9222D3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71599"/>
            <a:ext cx="8229600" cy="3011215"/>
          </a:xfrm>
        </p:spPr>
        <p:txBody>
          <a:bodyPr/>
          <a:lstStyle/>
          <a:p>
            <a:r>
              <a:rPr lang="en-US" dirty="0"/>
              <a:t>A system/process we are given</a:t>
            </a:r>
          </a:p>
          <a:p>
            <a:pPr lvl="1"/>
            <a:r>
              <a:rPr lang="en-US" dirty="0"/>
              <a:t>Has </a:t>
            </a:r>
            <a:r>
              <a:rPr lang="en-US" b="1" dirty="0"/>
              <a:t>measured outputs </a:t>
            </a:r>
            <a:r>
              <a:rPr lang="en-US" dirty="0"/>
              <a:t>we want to control</a:t>
            </a:r>
          </a:p>
          <a:p>
            <a:pPr lvl="2"/>
            <a:r>
              <a:rPr lang="en-US" dirty="0"/>
              <a:t>Ex: blood glucose</a:t>
            </a:r>
          </a:p>
          <a:p>
            <a:pPr lvl="1"/>
            <a:r>
              <a:rPr lang="en-US" dirty="0"/>
              <a:t>Has </a:t>
            </a:r>
            <a:r>
              <a:rPr lang="en-US" b="1" dirty="0"/>
              <a:t>control inputs </a:t>
            </a:r>
            <a:r>
              <a:rPr lang="en-US" dirty="0"/>
              <a:t>that influence the measured output</a:t>
            </a:r>
          </a:p>
          <a:p>
            <a:pPr lvl="2"/>
            <a:r>
              <a:rPr lang="en-US" dirty="0"/>
              <a:t>Ex: insulin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44ABC-60C9-D9EE-5978-CC59B8ECB9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B34C9F-1BC7-AE16-884E-4455E447F5D8}"/>
              </a:ext>
            </a:extLst>
          </p:cNvPr>
          <p:cNvSpPr>
            <a:spLocks noChangeAspect="1"/>
          </p:cNvSpPr>
          <p:nvPr/>
        </p:nvSpPr>
        <p:spPr>
          <a:xfrm>
            <a:off x="2874058" y="4851452"/>
            <a:ext cx="643565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OLS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C604269-0A40-69AB-2FA6-233120255160}"/>
              </a:ext>
            </a:extLst>
          </p:cNvPr>
          <p:cNvCxnSpPr>
            <a:cxnSpLocks/>
          </p:cNvCxnSpPr>
          <p:nvPr/>
        </p:nvCxnSpPr>
        <p:spPr>
          <a:xfrm>
            <a:off x="3531390" y="5126269"/>
            <a:ext cx="597699" cy="7112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A542256-5762-9DF4-501C-0CC6EBE90E6B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165131" y="5168927"/>
            <a:ext cx="708927" cy="0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B3FA32-9E4D-B7B1-6E36-CC19397C38DA}"/>
              </a:ext>
            </a:extLst>
          </p:cNvPr>
          <p:cNvSpPr txBox="1"/>
          <p:nvPr/>
        </p:nvSpPr>
        <p:spPr>
          <a:xfrm>
            <a:off x="1230459" y="4805819"/>
            <a:ext cx="14766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input </a:t>
            </a:r>
            <a:r>
              <a:rPr lang="en-US" i="1" dirty="0"/>
              <a:t>u(t)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8BD0F5-3CCD-7813-A725-607A6122D12B}"/>
              </a:ext>
            </a:extLst>
          </p:cNvPr>
          <p:cNvSpPr txBox="1"/>
          <p:nvPr/>
        </p:nvSpPr>
        <p:spPr>
          <a:xfrm>
            <a:off x="3716156" y="4784798"/>
            <a:ext cx="1834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measured output </a:t>
            </a:r>
            <a:r>
              <a:rPr lang="en-US" i="1" dirty="0"/>
              <a:t>y(t)</a:t>
            </a:r>
          </a:p>
        </p:txBody>
      </p:sp>
    </p:spTree>
    <p:extLst>
      <p:ext uri="{BB962C8B-B14F-4D97-AF65-F5344CB8AC3E}">
        <p14:creationId xmlns:p14="http://schemas.microsoft.com/office/powerpoint/2010/main" val="780083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508157D-1D86-5C4D-94A9-0D06460D7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68" y="1066800"/>
            <a:ext cx="8431900" cy="5486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F79340-2903-7348-8B1D-502DE2DE6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040" y="366164"/>
            <a:ext cx="6008330" cy="838200"/>
          </a:xfrm>
        </p:spPr>
        <p:txBody>
          <a:bodyPr/>
          <a:lstStyle/>
          <a:p>
            <a:r>
              <a:rPr lang="en-US" dirty="0"/>
              <a:t>An Example: mTOR Signaling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388F04-BC29-1C44-969D-E70E110D8B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AA9B6BE0-69A3-8E47-B4D2-678058A3E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238" y="340076"/>
            <a:ext cx="2209125" cy="92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03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811BA-8C43-DB43-9A58-7F630C618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Loop System (CLS)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0E0FF1-290E-6F42-9F42-6FFE9B727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E4304A7-0FB2-4094-BC1E-DB17183AD0C1}" type="slidenum">
              <a:rPr lang="en-US" altLang="x-none" smtClean="0"/>
              <a:pPr>
                <a:defRPr/>
              </a:pPr>
              <a:t>13</a:t>
            </a:fld>
            <a:endParaRPr lang="en-US" altLang="x-none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D2C5CD7-5EF7-0149-A160-721F4F8BF5A1}"/>
              </a:ext>
            </a:extLst>
          </p:cNvPr>
          <p:cNvSpPr>
            <a:spLocks noChangeAspect="1"/>
          </p:cNvSpPr>
          <p:nvPr/>
        </p:nvSpPr>
        <p:spPr>
          <a:xfrm>
            <a:off x="4324487" y="1903892"/>
            <a:ext cx="505612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3B85FA6-F565-A342-9B83-C988EFF8976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008157" y="2216589"/>
            <a:ext cx="1069336" cy="10038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283C526-95FD-DD48-8D64-79DF32A3018A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075842" y="2221373"/>
            <a:ext cx="503675" cy="4155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/>
              <p:nvPr/>
            </p:nvSpPr>
            <p:spPr>
              <a:xfrm>
                <a:off x="4269764" y="2077988"/>
                <a:ext cx="712054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𝑶𝑳𝑺</m:t>
                      </m:r>
                    </m:oMath>
                  </m:oMathPara>
                </a14:m>
                <a:endParaRPr lang="en-US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764" y="2077988"/>
                <a:ext cx="712054" cy="3077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Rectangle 44">
            <a:extLst>
              <a:ext uri="{FF2B5EF4-FFF2-40B4-BE49-F238E27FC236}">
                <a16:creationId xmlns:a16="http://schemas.microsoft.com/office/drawing/2014/main" id="{17F19C0A-4E6F-334D-BD24-1FC484764B18}"/>
              </a:ext>
            </a:extLst>
          </p:cNvPr>
          <p:cNvSpPr>
            <a:spLocks noChangeAspect="1"/>
          </p:cNvSpPr>
          <p:nvPr/>
        </p:nvSpPr>
        <p:spPr>
          <a:xfrm>
            <a:off x="1886266" y="1914401"/>
            <a:ext cx="1121891" cy="63495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Controller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8A7EBF1-5C9C-C245-A586-537F9E82050B}"/>
              </a:ext>
            </a:extLst>
          </p:cNvPr>
          <p:cNvCxnSpPr>
            <a:cxnSpLocks/>
          </p:cNvCxnSpPr>
          <p:nvPr/>
        </p:nvCxnSpPr>
        <p:spPr>
          <a:xfrm flipV="1">
            <a:off x="530655" y="2229973"/>
            <a:ext cx="644896" cy="3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22932C7D-E4B3-5D47-A8D0-A906B69494C0}"/>
              </a:ext>
            </a:extLst>
          </p:cNvPr>
          <p:cNvSpPr/>
          <p:nvPr/>
        </p:nvSpPr>
        <p:spPr>
          <a:xfrm>
            <a:off x="1194765" y="2080956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809476-AEC6-624A-8C82-8DFB0AE7A83E}"/>
              </a:ext>
            </a:extLst>
          </p:cNvPr>
          <p:cNvCxnSpPr>
            <a:cxnSpLocks/>
          </p:cNvCxnSpPr>
          <p:nvPr/>
        </p:nvCxnSpPr>
        <p:spPr>
          <a:xfrm>
            <a:off x="1496606" y="2227691"/>
            <a:ext cx="389660" cy="0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/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blipFill>
                <a:blip r:embed="rId6"/>
                <a:stretch>
                  <a:fillRect r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5C0CC0A4-47F0-7849-B0ED-5689BEABB267}"/>
                  </a:ext>
                </a:extLst>
              </p:cNvPr>
              <p:cNvSpPr/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5C0CC0A4-47F0-7849-B0ED-5689BEABB2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  <a:blipFill>
                <a:blip r:embed="rId7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0E298F7-77E1-7343-9570-9854F41AA804}"/>
                  </a:ext>
                </a:extLst>
              </p:cNvPr>
              <p:cNvSpPr/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0E298F7-77E1-7343-9570-9854F41AA8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  <a:blipFill>
                <a:blip r:embed="rId8"/>
                <a:stretch>
                  <a:fillRect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/>
              <p:nvPr/>
            </p:nvSpPr>
            <p:spPr>
              <a:xfrm>
                <a:off x="3107349" y="1859206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7349" y="1859206"/>
                <a:ext cx="716478" cy="307777"/>
              </a:xfrm>
              <a:prstGeom prst="rect">
                <a:avLst/>
              </a:prstGeom>
              <a:blipFill>
                <a:blip r:embed="rId9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/>
              <p:nvPr/>
            </p:nvSpPr>
            <p:spPr>
              <a:xfrm>
                <a:off x="5881358" y="1862408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1358" y="1862408"/>
                <a:ext cx="716478" cy="307777"/>
              </a:xfrm>
              <a:prstGeom prst="rect">
                <a:avLst/>
              </a:prstGeom>
              <a:blipFill>
                <a:blip r:embed="rId10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Oval 57">
            <a:extLst>
              <a:ext uri="{FF2B5EF4-FFF2-40B4-BE49-F238E27FC236}">
                <a16:creationId xmlns:a16="http://schemas.microsoft.com/office/drawing/2014/main" id="{663E4834-183D-824E-BFDF-4BEF73BB9D53}"/>
              </a:ext>
            </a:extLst>
          </p:cNvPr>
          <p:cNvSpPr/>
          <p:nvPr/>
        </p:nvSpPr>
        <p:spPr>
          <a:xfrm>
            <a:off x="5579517" y="2070446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5D7142B-DF18-474D-A65D-D0A0FA353A05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5881358" y="2217204"/>
            <a:ext cx="866283" cy="4162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320150CC-EEFB-1346-9D45-02D18A784683}"/>
              </a:ext>
            </a:extLst>
          </p:cNvPr>
          <p:cNvCxnSpPr>
            <a:cxnSpLocks/>
            <a:stCxn id="58" idx="4"/>
            <a:endCxn id="47" idx="4"/>
          </p:cNvCxnSpPr>
          <p:nvPr/>
        </p:nvCxnSpPr>
        <p:spPr>
          <a:xfrm rot="5400000">
            <a:off x="3532807" y="185165"/>
            <a:ext cx="10510" cy="4384752"/>
          </a:xfrm>
          <a:prstGeom prst="bentConnector3">
            <a:avLst>
              <a:gd name="adj1" fmla="val 5175167"/>
            </a:avLst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Placeholder 4">
                <a:extLst>
                  <a:ext uri="{FF2B5EF4-FFF2-40B4-BE49-F238E27FC236}">
                    <a16:creationId xmlns:a16="http://schemas.microsoft.com/office/drawing/2014/main" id="{DB1B42CF-51D4-794F-631B-9D28E05C1E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3358" y="3396952"/>
                <a:ext cx="4355553" cy="3126829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25400"/>
                <a:r>
                  <a:rPr lang="en-US" sz="24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Signals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reference input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control error</a:t>
                </a:r>
              </a:p>
              <a:p>
                <a:r>
                  <a:rPr lang="en-US" sz="2400" i="1" dirty="0"/>
                  <a:t>u(t): </a:t>
                </a:r>
                <a:r>
                  <a:rPr lang="en-US" sz="2400" dirty="0"/>
                  <a:t>control input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measured output</a:t>
                </a:r>
              </a:p>
              <a:p>
                <a:endParaRPr lang="en-US" sz="2400" i="1" dirty="0"/>
              </a:p>
              <a:p>
                <a:endParaRPr lang="en-US" sz="2400" i="1" dirty="0"/>
              </a:p>
            </p:txBody>
          </p:sp>
        </mc:Choice>
        <mc:Fallback xmlns="">
          <p:sp>
            <p:nvSpPr>
              <p:cNvPr id="10" name="Text Placeholder 4">
                <a:extLst>
                  <a:ext uri="{FF2B5EF4-FFF2-40B4-BE49-F238E27FC236}">
                    <a16:creationId xmlns:a16="http://schemas.microsoft.com/office/drawing/2014/main" id="{DB1B42CF-51D4-794F-631B-9D28E05C1E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358" y="3396952"/>
                <a:ext cx="4355553" cy="3126829"/>
              </a:xfrm>
              <a:prstGeom prst="rect">
                <a:avLst/>
              </a:prstGeom>
              <a:blipFill>
                <a:blip r:embed="rId11"/>
                <a:stretch>
                  <a:fillRect l="-2029" t="-16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915CA75-DCDD-5876-379A-7EA9B42197B3}"/>
              </a:ext>
            </a:extLst>
          </p:cNvPr>
          <p:cNvSpPr txBox="1">
            <a:spLocks/>
          </p:cNvSpPr>
          <p:nvPr/>
        </p:nvSpPr>
        <p:spPr>
          <a:xfrm>
            <a:off x="4559354" y="3410116"/>
            <a:ext cx="4355553" cy="161422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400"/>
            <a:r>
              <a:rPr lang="en-US" sz="2400" b="1" dirty="0"/>
              <a:t>Systems</a:t>
            </a:r>
          </a:p>
          <a:p>
            <a:r>
              <a:rPr lang="en-US" sz="2400" dirty="0"/>
              <a:t>Open loop system (OLS)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Controller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Compensation (C)</a:t>
            </a:r>
          </a:p>
          <a:p>
            <a:pPr marL="25400"/>
            <a:endParaRPr lang="en-US" sz="2400" dirty="0"/>
          </a:p>
          <a:p>
            <a:endParaRPr lang="en-US" sz="2400" i="1" dirty="0"/>
          </a:p>
          <a:p>
            <a:endParaRPr lang="en-US" sz="24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FDEBE1-21E6-0398-BCCC-CEAF489CEC3D}"/>
              </a:ext>
            </a:extLst>
          </p:cNvPr>
          <p:cNvSpPr>
            <a:spLocks noChangeAspect="1"/>
          </p:cNvSpPr>
          <p:nvPr/>
        </p:nvSpPr>
        <p:spPr>
          <a:xfrm>
            <a:off x="4077493" y="1909152"/>
            <a:ext cx="236348" cy="63494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037BB5-3A78-2E89-CA12-3AE0FE4B3A25}"/>
              </a:ext>
            </a:extLst>
          </p:cNvPr>
          <p:cNvSpPr>
            <a:spLocks noChangeAspect="1"/>
          </p:cNvSpPr>
          <p:nvPr/>
        </p:nvSpPr>
        <p:spPr>
          <a:xfrm>
            <a:off x="4839494" y="1903898"/>
            <a:ext cx="236348" cy="63494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032551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B5A3-5C58-806F-89A0-839D7F0AA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Design Exercise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960976-5660-1F2F-BEC1-9DAFE3CB74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31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773BC-3E31-6656-7133-B77622B4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Objectives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80ADDD-5C56-E843-6B1D-30963A636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382814"/>
            <a:ext cx="8229600" cy="1560786"/>
          </a:xfrm>
        </p:spPr>
        <p:txBody>
          <a:bodyPr/>
          <a:lstStyle/>
          <a:p>
            <a:r>
              <a:rPr lang="en-US" sz="2000" dirty="0"/>
              <a:t>Stable: bounded input produces a bounded output (BIBO)</a:t>
            </a:r>
          </a:p>
          <a:p>
            <a:r>
              <a:rPr lang="en-US" sz="2000" dirty="0"/>
              <a:t>Final value is within tolerance</a:t>
            </a:r>
          </a:p>
          <a:p>
            <a:r>
              <a:rPr lang="en-US" sz="2000" dirty="0"/>
              <a:t>Short settling time</a:t>
            </a:r>
          </a:p>
          <a:p>
            <a:r>
              <a:rPr lang="en-US" sz="2000" dirty="0"/>
              <a:t>Minimum or now oscillations or overshoot/undershoot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98E8A5-30BA-0970-0955-5840CA4198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pic>
        <p:nvPicPr>
          <p:cNvPr id="1026" name="Picture 2" descr="Settling Time and Overshoot">
            <a:extLst>
              <a:ext uri="{FF2B5EF4-FFF2-40B4-BE49-F238E27FC236}">
                <a16:creationId xmlns:a16="http://schemas.microsoft.com/office/drawing/2014/main" id="{BA42B42D-AD13-F0FC-4072-34BCC117E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958" y="1125347"/>
            <a:ext cx="5634860" cy="295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902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0329E-91A6-D607-6E41-501F4C695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Description &amp; Control 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9F819-8BFF-60F4-4294-CA9423D565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What is the open loop system?</a:t>
            </a:r>
          </a:p>
          <a:p>
            <a:r>
              <a:rPr lang="en-US" sz="2800" dirty="0"/>
              <a:t>What is the output (</a:t>
            </a:r>
            <a:r>
              <a:rPr lang="en-US" sz="2800" b="1" dirty="0"/>
              <a:t>measured output</a:t>
            </a:r>
            <a:r>
              <a:rPr lang="en-US" sz="2800" dirty="0"/>
              <a:t>) you want to control?</a:t>
            </a:r>
          </a:p>
          <a:p>
            <a:r>
              <a:rPr lang="en-US" sz="2800" dirty="0"/>
              <a:t>Requirements for effective control.</a:t>
            </a:r>
          </a:p>
          <a:p>
            <a:pPr marL="939800" lvl="1" indent="-457200"/>
            <a:r>
              <a:rPr lang="en-US" sz="2400" dirty="0"/>
              <a:t>How accurately must the controller track the objective (</a:t>
            </a:r>
            <a:r>
              <a:rPr lang="en-US" sz="2400" b="1" dirty="0"/>
              <a:t>bias</a:t>
            </a:r>
            <a:r>
              <a:rPr lang="en-US" sz="2400" dirty="0"/>
              <a:t>)?</a:t>
            </a:r>
          </a:p>
          <a:p>
            <a:pPr marL="939800" lvl="1" indent="-457200"/>
            <a:r>
              <a:rPr lang="en-US" sz="2400" dirty="0"/>
              <a:t>How quickly must the controller adjust after a disruption (</a:t>
            </a:r>
            <a:r>
              <a:rPr lang="en-US" sz="2400" b="1" dirty="0"/>
              <a:t>settling time</a:t>
            </a:r>
            <a:r>
              <a:rPr lang="en-US" sz="2400" dirty="0"/>
              <a:t>)?</a:t>
            </a:r>
          </a:p>
          <a:p>
            <a:pPr marL="939800" lvl="1" indent="-457200"/>
            <a:r>
              <a:rPr lang="en-US" sz="2400" dirty="0"/>
              <a:t>Tolerance of oscillations, overshoot, undershoot?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32237-FD3A-4ACB-EEDA-A218791C47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80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E4A2A-E538-8945-A7FE-2E44CF0A4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in Control Engineering of Biological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04253-CC00-22B8-103C-61B217217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12883"/>
            <a:ext cx="8229600" cy="4030717"/>
          </a:xfrm>
        </p:spPr>
        <p:txBody>
          <a:bodyPr/>
          <a:lstStyle/>
          <a:p>
            <a:r>
              <a:rPr lang="en-US" dirty="0"/>
              <a:t>Homeostasis is </a:t>
            </a:r>
            <a:r>
              <a:rPr lang="en-US" i="1" dirty="0"/>
              <a:t>not</a:t>
            </a:r>
            <a:r>
              <a:rPr lang="en-US" dirty="0"/>
              <a:t> our friend.</a:t>
            </a:r>
          </a:p>
          <a:p>
            <a:pPr lvl="1"/>
            <a:r>
              <a:rPr lang="en-US" dirty="0"/>
              <a:t>Can be difficult to find an input that affects the output</a:t>
            </a:r>
          </a:p>
          <a:p>
            <a:r>
              <a:rPr lang="en-US" dirty="0"/>
              <a:t>Complex activation and inhibition makes it difficult to know the direction of effects</a:t>
            </a:r>
          </a:p>
          <a:p>
            <a:r>
              <a:rPr lang="en-US" dirty="0"/>
              <a:t>Difficult to accurately model biological systems.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167AE-DA54-ED5A-CE80-E633ADF53C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286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F6F33E-B24C-2949-ABF2-A9D3C567DE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Python</a:t>
            </a:r>
          </a:p>
          <a:p>
            <a:pPr lvl="1"/>
            <a:r>
              <a:rPr lang="en-US" sz="2000" dirty="0">
                <a:hlinkClick r:id="rId3"/>
              </a:rPr>
              <a:t>Python programming</a:t>
            </a:r>
            <a:endParaRPr lang="en-US" sz="2000" dirty="0"/>
          </a:p>
          <a:p>
            <a:pPr lvl="1"/>
            <a:r>
              <a:rPr lang="en-US" sz="2000" dirty="0">
                <a:hlinkClick r:id="rId4"/>
              </a:rPr>
              <a:t>Python Data Science Handbook</a:t>
            </a:r>
            <a:endParaRPr lang="en-US" sz="2000" dirty="0"/>
          </a:p>
          <a:p>
            <a:pPr lvl="1"/>
            <a:r>
              <a:rPr lang="en-US" sz="2000" dirty="0">
                <a:hlinkClick r:id="rId5"/>
              </a:rPr>
              <a:t>Python for control engin eering</a:t>
            </a:r>
            <a:r>
              <a:rPr lang="en-US" sz="2000" dirty="0"/>
              <a:t> (Part VIII)</a:t>
            </a:r>
            <a:endParaRPr lang="en-US" sz="2000" dirty="0">
              <a:hlinkClick r:id="rId6"/>
            </a:endParaRPr>
          </a:p>
          <a:p>
            <a:r>
              <a:rPr lang="en-US" sz="2000" dirty="0"/>
              <a:t>Control Engineering</a:t>
            </a:r>
            <a:endParaRPr lang="en-US" sz="2000" dirty="0">
              <a:hlinkClick r:id="rId6"/>
            </a:endParaRPr>
          </a:p>
          <a:p>
            <a:pPr lvl="1"/>
            <a:r>
              <a:rPr lang="en-US" sz="2000" dirty="0">
                <a:hlinkClick r:id="rId6"/>
              </a:rPr>
              <a:t>Modern Control Engineering</a:t>
            </a:r>
            <a:r>
              <a:rPr lang="en-US" sz="2000" dirty="0"/>
              <a:t>, Ogata</a:t>
            </a:r>
          </a:p>
          <a:p>
            <a:pPr lvl="1"/>
            <a:r>
              <a:rPr lang="en-US" sz="2000" dirty="0">
                <a:hlinkClick r:id="rId7"/>
              </a:rPr>
              <a:t>Linear Systems - Theory and Design, Chi-Tsong Chen</a:t>
            </a:r>
            <a:endParaRPr lang="en-US" sz="2000" dirty="0"/>
          </a:p>
          <a:p>
            <a:pPr lvl="1"/>
            <a:r>
              <a:rPr lang="en-US" sz="2000" dirty="0">
                <a:hlinkClick r:id="rId8"/>
              </a:rPr>
              <a:t>State Space Design</a:t>
            </a:r>
            <a:r>
              <a:rPr lang="en-US" sz="2000" dirty="0"/>
              <a:t> (YouTube), Jake Abbott (University of Utah)</a:t>
            </a:r>
          </a:p>
          <a:p>
            <a:pPr lvl="1"/>
            <a:r>
              <a:rPr lang="en-US" sz="2000" dirty="0">
                <a:hlinkClick r:id="rId9"/>
              </a:rPr>
              <a:t>YouTube playlist for control engineering</a:t>
            </a:r>
            <a:endParaRPr lang="en-US" sz="2000" dirty="0"/>
          </a:p>
          <a:p>
            <a:pPr lvl="1"/>
            <a:r>
              <a:rPr lang="en-US" sz="2000" dirty="0">
                <a:hlinkClick r:id="rId10"/>
              </a:rPr>
              <a:t>Steve Brunton Control Boot Camp</a:t>
            </a:r>
            <a:endParaRPr lang="en-US" sz="2000" dirty="0"/>
          </a:p>
          <a:p>
            <a:pPr lvl="1"/>
            <a:r>
              <a:rPr lang="en-US" sz="2000" dirty="0">
                <a:hlinkClick r:id="rId11"/>
              </a:rPr>
              <a:t>Control Systems Design Online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204" name="Google Shape;204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47406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Software</a:t>
            </a:r>
            <a:endParaRPr/>
          </a:p>
        </p:txBody>
      </p:sp>
      <p:sp>
        <p:nvSpPr>
          <p:cNvPr id="214" name="Google Shape;214;p15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The class will feature in-class exercises, so </a:t>
            </a:r>
            <a:r>
              <a:rPr lang="en-US" sz="2800" b="1" dirty="0">
                <a:solidFill>
                  <a:srgbClr val="00CC00"/>
                </a:solidFill>
              </a:rPr>
              <a:t>please bring a laptop to class</a:t>
            </a:r>
            <a:endParaRPr sz="2800" b="1"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Software:</a:t>
            </a:r>
            <a:r>
              <a:rPr lang="en-US" sz="2800" dirty="0"/>
              <a:t> Tellurium (</a:t>
            </a:r>
            <a:r>
              <a:rPr lang="en-US" sz="2800" u="sng" dirty="0">
                <a:solidFill>
                  <a:schemeClr val="hlink"/>
                </a:solidFill>
                <a:hlinkClick r:id="rId3"/>
              </a:rPr>
              <a:t>http://tellurium.analogmachine.org/</a:t>
            </a:r>
            <a:r>
              <a:rPr lang="en-US" sz="2800" dirty="0"/>
              <a:t>) 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For detailed installation instructions see </a:t>
            </a:r>
            <a:r>
              <a:rPr lang="en-US" sz="2800" b="1" u="sng" dirty="0">
                <a:solidFill>
                  <a:schemeClr val="hlink"/>
                </a:solidFill>
                <a:hlinkClick r:id="rId4"/>
              </a:rPr>
              <a:t>https://github.com/sys-bio/tellurium#installation-instructions</a:t>
            </a:r>
            <a:r>
              <a:rPr lang="en-US" sz="2800" b="1" dirty="0"/>
              <a:t> 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For a huge database of curated models see: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u="sng" dirty="0">
                <a:solidFill>
                  <a:schemeClr val="hlink"/>
                </a:solidFill>
                <a:hlinkClick r:id="rId5"/>
              </a:rPr>
              <a:t>https://www.ebi.ac.uk/biomodels/</a:t>
            </a:r>
            <a:endParaRPr sz="2800" b="1"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Other packages</a:t>
            </a:r>
            <a:endParaRPr dirty="0"/>
          </a:p>
          <a:p>
            <a:pPr marL="742950" lvl="1" indent="-28575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b="1" u="sng" dirty="0">
                <a:solidFill>
                  <a:schemeClr val="hlink"/>
                </a:solidFill>
                <a:hlinkClick r:id="rId6"/>
              </a:rPr>
              <a:t>control</a:t>
            </a:r>
            <a:r>
              <a:rPr lang="en-US" sz="2400" b="1" dirty="0"/>
              <a:t> – </a:t>
            </a:r>
            <a:r>
              <a:rPr lang="en-US" sz="2400" b="1" dirty="0" err="1"/>
              <a:t>CalTech</a:t>
            </a:r>
            <a:r>
              <a:rPr lang="en-US" sz="2400" b="1" dirty="0"/>
              <a:t> package for control systems design</a:t>
            </a:r>
            <a:endParaRPr dirty="0"/>
          </a:p>
          <a:p>
            <a:pPr marL="742950" lvl="1" indent="-28575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b="1" u="sng" dirty="0">
                <a:solidFill>
                  <a:schemeClr val="hlink"/>
                </a:solidFill>
                <a:hlinkClick r:id="rId7"/>
              </a:rPr>
              <a:t>controlSBML</a:t>
            </a:r>
            <a:r>
              <a:rPr lang="en-US" sz="2400" b="1" dirty="0"/>
              <a:t> – Control design with SBML models</a:t>
            </a:r>
            <a:endParaRPr dirty="0"/>
          </a:p>
          <a:p>
            <a:pPr marL="342900" lvl="0" indent="-1651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1" dirty="0"/>
          </a:p>
          <a:p>
            <a:pPr marL="342900" lvl="0" indent="-1651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1" dirty="0">
              <a:solidFill>
                <a:srgbClr val="00CC00"/>
              </a:solidFill>
            </a:endParaRPr>
          </a:p>
          <a:p>
            <a:pPr marL="342900" lvl="0" indent="-1651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>
              <a:solidFill>
                <a:srgbClr val="FF0000"/>
              </a:solidFill>
            </a:endParaRPr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</p:txBody>
      </p:sp>
      <p:sp>
        <p:nvSpPr>
          <p:cNvPr id="215" name="Google Shape;215;p15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6050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03" name="Google Shape;103;p2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What is control engineering and why it’s important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Course overview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Control system concepts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Controller design (</a:t>
            </a:r>
            <a:r>
              <a:rPr lang="en-US" dirty="0" err="1"/>
              <a:t>Colab</a:t>
            </a:r>
            <a:r>
              <a:rPr lang="en-US" dirty="0"/>
              <a:t> Notebook)</a:t>
            </a:r>
          </a:p>
        </p:txBody>
      </p:sp>
      <p:sp>
        <p:nvSpPr>
          <p:cNvPr id="104" name="Google Shape;104;p2"/>
          <p:cNvSpPr txBox="1">
            <a:spLocks noGrp="1"/>
          </p:cNvSpPr>
          <p:nvPr>
            <p:ph type="sldNum" idx="12"/>
          </p:nvPr>
        </p:nvSpPr>
        <p:spPr>
          <a:xfrm>
            <a:off x="7620000" y="6248400"/>
            <a:ext cx="30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Part 1 Instructor</a:t>
            </a:r>
            <a:endParaRPr dirty="0"/>
          </a:p>
        </p:txBody>
      </p:sp>
      <p:sp>
        <p:nvSpPr>
          <p:cNvPr id="182" name="Google Shape;182;p11"/>
          <p:cNvSpPr txBox="1">
            <a:spLocks noGrp="1"/>
          </p:cNvSpPr>
          <p:nvPr>
            <p:ph type="body" idx="1"/>
          </p:nvPr>
        </p:nvSpPr>
        <p:spPr>
          <a:xfrm>
            <a:off x="457200" y="990600"/>
            <a:ext cx="82296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Joseph Hellerstein, Senior Fellow eScience Institute, Affiliate Professor CSE &amp; Bioengineering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PhD in Computer Science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Industry (30+ years): IBM Research, Microsoft, Google</a:t>
            </a:r>
            <a:endParaRPr dirty="0"/>
          </a:p>
          <a:p>
            <a:pPr marL="114300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/>
              <a:t>Mathematical models of distributed computing systems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Research focus: Modeling biological systems</a:t>
            </a:r>
            <a:endParaRPr dirty="0"/>
          </a:p>
          <a:p>
            <a:pPr marL="114300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dirty="0"/>
              <a:t>Mathematical techniques</a:t>
            </a:r>
            <a:endParaRPr dirty="0"/>
          </a:p>
          <a:p>
            <a:pPr marL="114300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dirty="0"/>
              <a:t>Software tools</a:t>
            </a:r>
            <a:endParaRPr dirty="0"/>
          </a:p>
        </p:txBody>
      </p:sp>
      <p:sp>
        <p:nvSpPr>
          <p:cNvPr id="183" name="Google Shape;183;p11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Control Engineering?</a:t>
            </a:r>
            <a:endParaRPr dirty="0"/>
          </a:p>
        </p:txBody>
      </p:sp>
      <p:sp>
        <p:nvSpPr>
          <p:cNvPr id="110" name="Google Shape;110;p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11" name="Google Shape;11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4884" y="18927098"/>
            <a:ext cx="3254917" cy="1617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4" descr="Advances in management of type 1 diabetes mellitus">
            <a:extLst>
              <a:ext uri="{FF2B5EF4-FFF2-40B4-BE49-F238E27FC236}">
                <a16:creationId xmlns:a16="http://schemas.microsoft.com/office/drawing/2014/main" id="{B34359F9-25B7-8548-936B-F464778F1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996" y="1483816"/>
            <a:ext cx="2431680" cy="1527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Regulatory control loops of the modeled production bioreactor. The dynamics of the loops in red will be captured in our model.">
            <a:extLst>
              <a:ext uri="{FF2B5EF4-FFF2-40B4-BE49-F238E27FC236}">
                <a16:creationId xmlns:a16="http://schemas.microsoft.com/office/drawing/2014/main" id="{6D339929-EDE9-DD42-9220-06BCBAC16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48" y="1335287"/>
            <a:ext cx="1863017" cy="201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87C06A-007A-CB49-9F37-940E8646AE62}"/>
              </a:ext>
            </a:extLst>
          </p:cNvPr>
          <p:cNvSpPr txBox="1"/>
          <p:nvPr/>
        </p:nvSpPr>
        <p:spPr>
          <a:xfrm>
            <a:off x="6354254" y="1169902"/>
            <a:ext cx="1549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Insulin Control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B2D75E-7747-D344-BC50-DA3898BE9F0D}"/>
              </a:ext>
            </a:extLst>
          </p:cNvPr>
          <p:cNvSpPr txBox="1"/>
          <p:nvPr/>
        </p:nvSpPr>
        <p:spPr>
          <a:xfrm>
            <a:off x="429324" y="1169902"/>
            <a:ext cx="1908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Bioreactor 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51415C-A989-3B4B-B428-7B3F3DDBE4E7}"/>
              </a:ext>
            </a:extLst>
          </p:cNvPr>
          <p:cNvSpPr txBox="1"/>
          <p:nvPr/>
        </p:nvSpPr>
        <p:spPr>
          <a:xfrm>
            <a:off x="3060551" y="1169902"/>
            <a:ext cx="2357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Medical Device Control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585D1A-57C7-3D45-85D9-15DB66BD2CAA}"/>
              </a:ext>
            </a:extLst>
          </p:cNvPr>
          <p:cNvSpPr/>
          <p:nvPr/>
        </p:nvSpPr>
        <p:spPr>
          <a:xfrm>
            <a:off x="510154" y="3023874"/>
            <a:ext cx="2481330" cy="4051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8" descr="Sensors | Free Full-Text | Sensor-Based Assistive Devices for  Visually-Impaired People: Current Status, Challenges, and Future Directions  | HTML">
            <a:extLst>
              <a:ext uri="{FF2B5EF4-FFF2-40B4-BE49-F238E27FC236}">
                <a16:creationId xmlns:a16="http://schemas.microsoft.com/office/drawing/2014/main" id="{B07D5EFE-E661-6147-8A10-570B792C8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908" y="1354568"/>
            <a:ext cx="1978335" cy="202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D7B9A0-06AE-8749-A362-5D716CB67961}"/>
              </a:ext>
            </a:extLst>
          </p:cNvPr>
          <p:cNvSpPr txBox="1"/>
          <p:nvPr/>
        </p:nvSpPr>
        <p:spPr>
          <a:xfrm>
            <a:off x="245957" y="3733084"/>
            <a:ext cx="8593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Regulate outputs such as bacterial density, hand motion, insulin levels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8A8EBA-BF1C-95F1-B60B-76100EFD7941}"/>
              </a:ext>
            </a:extLst>
          </p:cNvPr>
          <p:cNvSpPr txBox="1"/>
          <p:nvPr/>
        </p:nvSpPr>
        <p:spPr>
          <a:xfrm>
            <a:off x="245956" y="4250507"/>
            <a:ext cx="69956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Ensure bounded inputs produce bounded outputs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5D28AB-7A9F-85D7-092A-7D2FFF0E2CDA}"/>
              </a:ext>
            </a:extLst>
          </p:cNvPr>
          <p:cNvSpPr txBox="1"/>
          <p:nvPr/>
        </p:nvSpPr>
        <p:spPr>
          <a:xfrm>
            <a:off x="245956" y="4767930"/>
            <a:ext cx="87298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Satisfy other requirements such as short settling times and no oscillations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3D40B1-1F30-2F7E-4F1D-84CB85F4E3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0BFE9F-37D3-77E5-0001-CDA081A3E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759" y="444063"/>
            <a:ext cx="6152641" cy="4761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4F16E9-68E3-846D-AEE9-048083A4F3BB}"/>
              </a:ext>
            </a:extLst>
          </p:cNvPr>
          <p:cNvSpPr txBox="1"/>
          <p:nvPr/>
        </p:nvSpPr>
        <p:spPr>
          <a:xfrm>
            <a:off x="1471447" y="5339255"/>
            <a:ext cx="649252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u="none" strike="noStrike" dirty="0">
                <a:effectLst/>
                <a:latin typeface="-apple-system"/>
              </a:rPr>
              <a:t>Control theory</a:t>
            </a: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 is a branch of applied mathematics that deals with the design of control policies for actuated dynamical systems. Control engineering is a cross-discipline field which applies control theory to a wide range of systems such as industrial plants, aerospace, robotics and more.</a:t>
            </a:r>
          </a:p>
          <a:p>
            <a:r>
              <a:rPr lang="en-US" sz="1600" dirty="0">
                <a:solidFill>
                  <a:srgbClr val="24292F"/>
                </a:solidFill>
                <a:latin typeface="-apple-system"/>
                <a:hlinkClick r:id="rId3"/>
              </a:rPr>
              <a:t>Brian Douglas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72114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F6BA5F-A59A-5574-8474-8DF928B17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the Course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BD91A5-B64A-CE6C-5B51-FCC21074D5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5400" indent="0">
              <a:buNone/>
            </a:pPr>
            <a:r>
              <a:rPr lang="en-US" b="1" dirty="0"/>
              <a:t>Part 1: Control Engineering Fundamentals</a:t>
            </a:r>
          </a:p>
          <a:p>
            <a:r>
              <a:rPr lang="en-US" dirty="0"/>
              <a:t>Control concepts and objectives</a:t>
            </a:r>
          </a:p>
          <a:p>
            <a:r>
              <a:rPr lang="en-US" dirty="0"/>
              <a:t>Controllability analysis</a:t>
            </a:r>
          </a:p>
          <a:p>
            <a:r>
              <a:rPr lang="en-US" dirty="0"/>
              <a:t>LTI theory &amp; system identification</a:t>
            </a:r>
          </a:p>
          <a:p>
            <a:r>
              <a:rPr lang="en-US" dirty="0"/>
              <a:t>Design &amp; evaluation</a:t>
            </a:r>
          </a:p>
          <a:p>
            <a:pPr marL="25400" indent="0">
              <a:buNone/>
            </a:pPr>
            <a:r>
              <a:rPr lang="en-US" b="1" dirty="0"/>
              <a:t>Part 2: Control Design for Chemical Systems</a:t>
            </a:r>
          </a:p>
          <a:p>
            <a:pPr marL="2540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53990-B034-3E98-C4E5-6EA716AC06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65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228600" y="381000"/>
            <a:ext cx="84582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Part 1 Grading: 50% of Course Grade</a:t>
            </a:r>
            <a:endParaRPr dirty="0"/>
          </a:p>
        </p:txBody>
      </p:sp>
      <p:sp>
        <p:nvSpPr>
          <p:cNvPr id="190" name="Google Shape;190;p12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Homework (4 assignments): 20%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Final project: 30%</a:t>
            </a:r>
          </a:p>
          <a:p>
            <a:pPr marL="800100" lvl="1" indent="-342900">
              <a:spcBef>
                <a:spcPts val="640"/>
              </a:spcBef>
              <a:buSzPts val="3200"/>
              <a:buChar char="•"/>
            </a:pPr>
            <a:r>
              <a:rPr lang="en-US" dirty="0"/>
              <a:t>End-to-end analysis and design of a feedback control of an SBML model</a:t>
            </a:r>
            <a:endParaRPr dirty="0"/>
          </a:p>
        </p:txBody>
      </p:sp>
      <p:sp>
        <p:nvSpPr>
          <p:cNvPr id="191" name="Google Shape;191;p12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Submitting Homework</a:t>
            </a:r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Create your folder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here</a:t>
            </a:r>
            <a:r>
              <a:rPr lang="en-US" dirty="0"/>
              <a:t>. Only you and the instructors have permissions for the folder.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Upload your assignment to the folder before the due date.</a:t>
            </a:r>
            <a:endParaRPr dirty="0"/>
          </a:p>
        </p:txBody>
      </p:sp>
      <p:sp>
        <p:nvSpPr>
          <p:cNvPr id="198" name="Google Shape;198;p13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7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Google Colaboratory (Colab)</a:t>
            </a:r>
            <a:endParaRPr/>
          </a:p>
        </p:txBody>
      </p:sp>
      <p:sp>
        <p:nvSpPr>
          <p:cNvPr id="228" name="Google Shape;228;p17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We will use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Google Colab </a:t>
            </a:r>
            <a:r>
              <a:rPr lang="en-US" dirty="0"/>
              <a:t>for in-class presentation and student </a:t>
            </a:r>
            <a:r>
              <a:rPr lang="en-US" dirty="0" err="1"/>
              <a:t>homeworks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230" name="Google Shape;230;p17" descr="Graphical user interface, text, application, email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6041" y="2661167"/>
            <a:ext cx="8250759" cy="222172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7"/>
          <p:cNvSpPr txBox="1"/>
          <p:nvPr/>
        </p:nvSpPr>
        <p:spPr>
          <a:xfrm>
            <a:off x="774559" y="4901185"/>
            <a:ext cx="7150241" cy="36929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Actions:</a:t>
            </a:r>
            <a:r>
              <a:rPr lang="en-US" dirty="0"/>
              <a:t> </a:t>
            </a: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 up </a:t>
            </a:r>
            <a:r>
              <a:rPr lang="en-US" sz="18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Colab</a:t>
            </a: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now on your Google Account.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55620</TotalTime>
  <Words>850</Words>
  <Application>Microsoft Macintosh PowerPoint</Application>
  <PresentationFormat>On-screen Show (4:3)</PresentationFormat>
  <Paragraphs>178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Cambria Math</vt:lpstr>
      <vt:lpstr>Calibri</vt:lpstr>
      <vt:lpstr>-apple-system</vt:lpstr>
      <vt:lpstr>Office Theme</vt:lpstr>
      <vt:lpstr>BIOEN 438 / BIOEN 538  Biomedical Control Systems Engineering Lecture 1: Course Introduction  </vt:lpstr>
      <vt:lpstr>Agenda</vt:lpstr>
      <vt:lpstr>Part 1 Instructor</vt:lpstr>
      <vt:lpstr>Why Control Engineering?</vt:lpstr>
      <vt:lpstr>PowerPoint Presentation</vt:lpstr>
      <vt:lpstr>Structure of the Course</vt:lpstr>
      <vt:lpstr>Part 1 Grading: 50% of Course Grade</vt:lpstr>
      <vt:lpstr>Submitting Homework</vt:lpstr>
      <vt:lpstr>Getting Google Colaboratory (Colab)</vt:lpstr>
      <vt:lpstr>Signals &amp; Systems</vt:lpstr>
      <vt:lpstr>Open Loop System (OLS)</vt:lpstr>
      <vt:lpstr>An Example: mTOR Signaling</vt:lpstr>
      <vt:lpstr>Closed Loop System (CLS)</vt:lpstr>
      <vt:lpstr>Control Design Exercise</vt:lpstr>
      <vt:lpstr>Control Objectives</vt:lpstr>
      <vt:lpstr>System Description &amp; Control Objectives</vt:lpstr>
      <vt:lpstr>Challenges in Control Engineering of Biological Systems</vt:lpstr>
      <vt:lpstr>Resources</vt:lpstr>
      <vt:lpstr>Software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BIOE 437 / BIOE 537  Computational Systems Biology   Lecture 1: Introduction and Biochemistry Basics  </dc:title>
  <dc:creator>Tricia Caparas</dc:creator>
  <cp:lastModifiedBy>Joseph Hellerstein</cp:lastModifiedBy>
  <cp:revision>209</cp:revision>
  <dcterms:created xsi:type="dcterms:W3CDTF">2008-11-04T22:35:39Z</dcterms:created>
  <dcterms:modified xsi:type="dcterms:W3CDTF">2026-01-02T02:44:18Z</dcterms:modified>
</cp:coreProperties>
</file>